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 Medium" panose="000006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88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312234"/>
            <a:ext cx="7645479" cy="2787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200"/>
              </a:lnSpc>
              <a:buNone/>
            </a:pPr>
            <a:r>
              <a:rPr lang="en-US" sz="89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Salary Prediction</a:t>
            </a:r>
            <a:endParaRPr lang="en-US" sz="8950" dirty="0"/>
          </a:p>
        </p:txBody>
      </p:sp>
      <p:sp>
        <p:nvSpPr>
          <p:cNvPr id="4" name="Text 1"/>
          <p:cNvSpPr/>
          <p:nvPr/>
        </p:nvSpPr>
        <p:spPr>
          <a:xfrm>
            <a:off x="749260" y="3278459"/>
            <a:ext cx="7190408" cy="3590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 Machine Learning  Project</a:t>
            </a:r>
          </a:p>
          <a:p>
            <a:pPr marL="0" indent="0" algn="l">
              <a:lnSpc>
                <a:spcPts val="2800"/>
              </a:lnSpc>
              <a:buNone/>
            </a:pPr>
            <a:endParaRPr lang="en-US" sz="2200" b="1" dirty="0">
              <a:solidFill>
                <a:srgbClr val="FFB393"/>
              </a:solidFill>
              <a:latin typeface="Brygada 1918 Bold" pitchFamily="34" charset="0"/>
              <a:ea typeface="Brygada 1918 Bold" pitchFamily="34" charset="-122"/>
            </a:endParaRPr>
          </a:p>
          <a:p>
            <a:pPr marL="0" indent="0" algn="l">
              <a:lnSpc>
                <a:spcPts val="2800"/>
              </a:lnSpc>
              <a:buNone/>
            </a:pPr>
            <a:endParaRPr lang="en-US" sz="2200" b="1" dirty="0">
              <a:solidFill>
                <a:srgbClr val="FFB393"/>
              </a:solidFill>
              <a:latin typeface="Brygada 1918 Bold" pitchFamily="34" charset="0"/>
              <a:ea typeface="Brygada 1918 Bold" pitchFamily="34" charset="-122"/>
            </a:endParaRPr>
          </a:p>
          <a:p>
            <a:pPr marL="0" indent="0" algn="l">
              <a:lnSpc>
                <a:spcPts val="2800"/>
              </a:lnSpc>
              <a:buNone/>
            </a:pPr>
            <a:endParaRPr lang="en-US" sz="2200" b="1" dirty="0">
              <a:solidFill>
                <a:srgbClr val="FFB393"/>
              </a:solidFill>
              <a:latin typeface="Brygada 1918 Bold" pitchFamily="34" charset="0"/>
              <a:ea typeface="Brygada 1918 Bold" pitchFamily="34" charset="-122"/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</a:rPr>
              <a:t>Presented by: Rahul Ghosh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</a:rPr>
              <a:t>Guided by : Naina Devi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</a:rPr>
              <a:t>Techno India university | </a:t>
            </a:r>
            <a:r>
              <a:rPr lang="en-US" sz="2200" b="1" dirty="0" err="1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</a:rPr>
              <a:t>B.Tech</a:t>
            </a: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</a:rPr>
              <a:t> CSE-AI(3</a:t>
            </a:r>
            <a:r>
              <a:rPr lang="en-US" sz="2200" b="1" baseline="30000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</a:rPr>
              <a:t>rd</a:t>
            </a: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</a:rPr>
              <a:t>  YEAR)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959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2801" y="2190988"/>
            <a:ext cx="6863120" cy="478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Future Improvements and Next Steps</a:t>
            </a:r>
            <a:endParaRPr lang="en-US" sz="3000" dirty="0"/>
          </a:p>
        </p:txBody>
      </p:sp>
      <p:sp>
        <p:nvSpPr>
          <p:cNvPr id="4" name="Shape 1"/>
          <p:cNvSpPr/>
          <p:nvPr/>
        </p:nvSpPr>
        <p:spPr>
          <a:xfrm>
            <a:off x="718304" y="3244572"/>
            <a:ext cx="6524982" cy="143589"/>
          </a:xfrm>
          <a:prstGeom prst="roundRect">
            <a:avLst>
              <a:gd name="adj" fmla="val 15009"/>
            </a:avLst>
          </a:prstGeom>
          <a:solidFill>
            <a:srgbClr val="4D1529"/>
          </a:solidFill>
          <a:ln/>
        </p:spPr>
      </p:sp>
      <p:sp>
        <p:nvSpPr>
          <p:cNvPr id="5" name="Shape 2"/>
          <p:cNvSpPr/>
          <p:nvPr/>
        </p:nvSpPr>
        <p:spPr>
          <a:xfrm>
            <a:off x="502801" y="3100864"/>
            <a:ext cx="431006" cy="431006"/>
          </a:xfrm>
          <a:prstGeom prst="roundRect">
            <a:avLst>
              <a:gd name="adj" fmla="val 106077"/>
            </a:avLst>
          </a:prstGeom>
          <a:solidFill>
            <a:srgbClr val="4D1529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552" y="3208615"/>
            <a:ext cx="215503" cy="2155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6390" y="3675459"/>
            <a:ext cx="1915597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Deep Learning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46390" y="4001095"/>
            <a:ext cx="6453426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Experiment with neural networks for complex patterns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7602498" y="3029069"/>
            <a:ext cx="6524982" cy="143589"/>
          </a:xfrm>
          <a:prstGeom prst="roundRect">
            <a:avLst>
              <a:gd name="adj" fmla="val 15009"/>
            </a:avLst>
          </a:prstGeom>
          <a:solidFill>
            <a:srgbClr val="4D1529"/>
          </a:solidFill>
          <a:ln/>
        </p:spPr>
      </p:sp>
      <p:sp>
        <p:nvSpPr>
          <p:cNvPr id="10" name="Shape 6"/>
          <p:cNvSpPr/>
          <p:nvPr/>
        </p:nvSpPr>
        <p:spPr>
          <a:xfrm>
            <a:off x="7386995" y="2885361"/>
            <a:ext cx="431006" cy="431006"/>
          </a:xfrm>
          <a:prstGeom prst="roundRect">
            <a:avLst>
              <a:gd name="adj" fmla="val 106077"/>
            </a:avLst>
          </a:prstGeom>
          <a:solidFill>
            <a:srgbClr val="4D1529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94746" y="2993112"/>
            <a:ext cx="215503" cy="21550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30584" y="3459956"/>
            <a:ext cx="1915597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Real-Time Data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7530584" y="3785592"/>
            <a:ext cx="6453426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Integrate live job market API for current trends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718304" y="4877395"/>
            <a:ext cx="6524982" cy="143589"/>
          </a:xfrm>
          <a:prstGeom prst="roundRect">
            <a:avLst>
              <a:gd name="adj" fmla="val 15009"/>
            </a:avLst>
          </a:prstGeom>
          <a:solidFill>
            <a:srgbClr val="4D1529"/>
          </a:solidFill>
          <a:ln/>
        </p:spPr>
      </p:sp>
      <p:sp>
        <p:nvSpPr>
          <p:cNvPr id="15" name="Shape 10"/>
          <p:cNvSpPr/>
          <p:nvPr/>
        </p:nvSpPr>
        <p:spPr>
          <a:xfrm>
            <a:off x="502801" y="4733687"/>
            <a:ext cx="431006" cy="431006"/>
          </a:xfrm>
          <a:prstGeom prst="roundRect">
            <a:avLst>
              <a:gd name="adj" fmla="val 106077"/>
            </a:avLst>
          </a:prstGeom>
          <a:solidFill>
            <a:srgbClr val="4D1529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0552" y="4841438"/>
            <a:ext cx="215503" cy="21550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6390" y="5308283"/>
            <a:ext cx="1915597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Web Application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46390" y="5633918"/>
            <a:ext cx="6453426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Deploy model as interactive salary prediction tool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7602498" y="4661892"/>
            <a:ext cx="6524982" cy="143589"/>
          </a:xfrm>
          <a:prstGeom prst="roundRect">
            <a:avLst>
              <a:gd name="adj" fmla="val 15009"/>
            </a:avLst>
          </a:prstGeom>
          <a:solidFill>
            <a:srgbClr val="4D1529"/>
          </a:solidFill>
          <a:ln/>
        </p:spPr>
      </p:sp>
      <p:sp>
        <p:nvSpPr>
          <p:cNvPr id="20" name="Shape 14"/>
          <p:cNvSpPr/>
          <p:nvPr/>
        </p:nvSpPr>
        <p:spPr>
          <a:xfrm>
            <a:off x="7386995" y="4518184"/>
            <a:ext cx="431006" cy="431006"/>
          </a:xfrm>
          <a:prstGeom prst="roundRect">
            <a:avLst>
              <a:gd name="adj" fmla="val 106077"/>
            </a:avLst>
          </a:prstGeom>
          <a:solidFill>
            <a:srgbClr val="4D1529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94746" y="4625935"/>
            <a:ext cx="215503" cy="21550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30584" y="5092779"/>
            <a:ext cx="1915597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Expand Features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7530584" y="5418415"/>
            <a:ext cx="6453426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Add skills, certifications, company ratings data</a:t>
            </a:r>
            <a:endParaRPr lang="en-US" sz="1100" dirty="0"/>
          </a:p>
        </p:txBody>
      </p:sp>
      <p:sp>
        <p:nvSpPr>
          <p:cNvPr id="24" name="Text 17"/>
          <p:cNvSpPr/>
          <p:nvPr/>
        </p:nvSpPr>
        <p:spPr>
          <a:xfrm>
            <a:off x="718304" y="6384488"/>
            <a:ext cx="9459397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"This project taught me end-to-end ML workflow: from messy data to deployed model"</a:t>
            </a:r>
            <a:endParaRPr lang="en-US" sz="1800" dirty="0"/>
          </a:p>
        </p:txBody>
      </p:sp>
      <p:sp>
        <p:nvSpPr>
          <p:cNvPr id="25" name="Text 18"/>
          <p:cNvSpPr/>
          <p:nvPr/>
        </p:nvSpPr>
        <p:spPr>
          <a:xfrm>
            <a:off x="718304" y="6887289"/>
            <a:ext cx="13409295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— Student reflection</a:t>
            </a:r>
            <a:endParaRPr lang="en-US" sz="1100" dirty="0"/>
          </a:p>
        </p:txBody>
      </p:sp>
      <p:sp>
        <p:nvSpPr>
          <p:cNvPr id="26" name="Shape 19"/>
          <p:cNvSpPr/>
          <p:nvPr/>
        </p:nvSpPr>
        <p:spPr>
          <a:xfrm>
            <a:off x="502801" y="6168985"/>
            <a:ext cx="15240" cy="1109782"/>
          </a:xfrm>
          <a:prstGeom prst="rect">
            <a:avLst/>
          </a:prstGeom>
          <a:solidFill>
            <a:srgbClr val="FFB393"/>
          </a:solidFill>
          <a:ln/>
        </p:spPr>
      </p:sp>
      <p:pic>
        <p:nvPicPr>
          <p:cNvPr id="27" name="Image 5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801" y="7440335"/>
            <a:ext cx="2887170" cy="395049"/>
          </a:xfrm>
          <a:prstGeom prst="rect">
            <a:avLst/>
          </a:prstGeom>
        </p:spPr>
      </p:pic>
      <p:pic>
        <p:nvPicPr>
          <p:cNvPr id="28" name="Image 6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46180" y="7554246"/>
            <a:ext cx="5064059" cy="5622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505" y="332661"/>
            <a:ext cx="4974550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Project Overview and Objectives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23505" y="1038344"/>
            <a:ext cx="1936075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What I'm Building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23505" y="1401247"/>
            <a:ext cx="6744176" cy="386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Predictive model analyzing salary patterns across job roles, experience levels, education, and geographic locations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23505" y="1909167"/>
            <a:ext cx="1936075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Why It Matters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423505" y="2272070"/>
            <a:ext cx="6744176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Helps job seekers understand fair compensation and employers benchmark salary offers</a:t>
            </a:r>
            <a:endParaRPr lang="en-US" sz="9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337" y="1053464"/>
            <a:ext cx="7059701" cy="7070885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505" y="8084939"/>
            <a:ext cx="120968" cy="120968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423505" y="8260199"/>
            <a:ext cx="6831211" cy="1524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0" name="Text 6"/>
          <p:cNvSpPr/>
          <p:nvPr/>
        </p:nvSpPr>
        <p:spPr>
          <a:xfrm>
            <a:off x="423505" y="8351163"/>
            <a:ext cx="1613416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Collection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423505" y="8625245"/>
            <a:ext cx="6831211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Kaggle employee dataset</a:t>
            </a:r>
            <a:endParaRPr lang="en-US" sz="9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75684" y="8084939"/>
            <a:ext cx="120968" cy="120968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7375684" y="8260199"/>
            <a:ext cx="6831211" cy="1524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4" name="Text 9"/>
          <p:cNvSpPr/>
          <p:nvPr/>
        </p:nvSpPr>
        <p:spPr>
          <a:xfrm>
            <a:off x="7375684" y="8351163"/>
            <a:ext cx="1613416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Analysis</a:t>
            </a:r>
            <a:endParaRPr lang="en-US" sz="1250" dirty="0"/>
          </a:p>
        </p:txBody>
      </p:sp>
      <p:sp>
        <p:nvSpPr>
          <p:cNvPr id="15" name="Text 10"/>
          <p:cNvSpPr/>
          <p:nvPr/>
        </p:nvSpPr>
        <p:spPr>
          <a:xfrm>
            <a:off x="7375684" y="8625245"/>
            <a:ext cx="6831211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Explore patterns &amp; correlations</a:t>
            </a:r>
            <a:endParaRPr lang="en-US" sz="9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505" y="9045535"/>
            <a:ext cx="120968" cy="120968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423505" y="9220795"/>
            <a:ext cx="6831211" cy="1524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18" name="Text 12"/>
          <p:cNvSpPr/>
          <p:nvPr/>
        </p:nvSpPr>
        <p:spPr>
          <a:xfrm>
            <a:off x="423505" y="9311759"/>
            <a:ext cx="1613416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Model Building</a:t>
            </a:r>
            <a:endParaRPr lang="en-US" sz="1250" dirty="0"/>
          </a:p>
        </p:txBody>
      </p:sp>
      <p:sp>
        <p:nvSpPr>
          <p:cNvPr id="19" name="Text 13"/>
          <p:cNvSpPr/>
          <p:nvPr/>
        </p:nvSpPr>
        <p:spPr>
          <a:xfrm>
            <a:off x="423505" y="9585841"/>
            <a:ext cx="6831211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Train ML algorithms</a:t>
            </a:r>
            <a:endParaRPr lang="en-US" sz="9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75684" y="9045535"/>
            <a:ext cx="120968" cy="120968"/>
          </a:xfrm>
          <a:prstGeom prst="rect">
            <a:avLst/>
          </a:prstGeom>
        </p:spPr>
      </p:pic>
      <p:sp>
        <p:nvSpPr>
          <p:cNvPr id="21" name="Shape 14"/>
          <p:cNvSpPr/>
          <p:nvPr/>
        </p:nvSpPr>
        <p:spPr>
          <a:xfrm>
            <a:off x="7375684" y="9220795"/>
            <a:ext cx="6831211" cy="15240"/>
          </a:xfrm>
          <a:prstGeom prst="rect">
            <a:avLst/>
          </a:prstGeom>
          <a:solidFill>
            <a:srgbClr val="FFB393"/>
          </a:solidFill>
          <a:ln/>
        </p:spPr>
      </p:sp>
      <p:sp>
        <p:nvSpPr>
          <p:cNvPr id="22" name="Text 15"/>
          <p:cNvSpPr/>
          <p:nvPr/>
        </p:nvSpPr>
        <p:spPr>
          <a:xfrm>
            <a:off x="7375684" y="9311759"/>
            <a:ext cx="1613416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Evaluation</a:t>
            </a:r>
            <a:endParaRPr lang="en-US" sz="1250" dirty="0"/>
          </a:p>
        </p:txBody>
      </p:sp>
      <p:sp>
        <p:nvSpPr>
          <p:cNvPr id="23" name="Text 16"/>
          <p:cNvSpPr/>
          <p:nvPr/>
        </p:nvSpPr>
        <p:spPr>
          <a:xfrm>
            <a:off x="7375684" y="9585841"/>
            <a:ext cx="6831211" cy="193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Measure accuracy &amp; performance</a:t>
            </a:r>
            <a:endParaRPr lang="en-US" sz="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4215" y="484584"/>
            <a:ext cx="7196137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Dataset Introduction: Kaggle Employee Salary Data</a:t>
            </a:r>
            <a:endParaRPr lang="en-US" sz="2300" dirty="0"/>
          </a:p>
        </p:txBody>
      </p:sp>
      <p:sp>
        <p:nvSpPr>
          <p:cNvPr id="4" name="Shape 1"/>
          <p:cNvSpPr/>
          <p:nvPr/>
        </p:nvSpPr>
        <p:spPr>
          <a:xfrm>
            <a:off x="384215" y="1015127"/>
            <a:ext cx="8375571" cy="1324570"/>
          </a:xfrm>
          <a:prstGeom prst="roundRect">
            <a:avLst>
              <a:gd name="adj" fmla="val 1243"/>
            </a:avLst>
          </a:prstGeom>
          <a:solidFill>
            <a:srgbClr val="4D1529"/>
          </a:solidFill>
          <a:ln/>
        </p:spPr>
      </p:sp>
      <p:sp>
        <p:nvSpPr>
          <p:cNvPr id="5" name="Shape 2"/>
          <p:cNvSpPr/>
          <p:nvPr/>
        </p:nvSpPr>
        <p:spPr>
          <a:xfrm>
            <a:off x="493990" y="1124903"/>
            <a:ext cx="329327" cy="329327"/>
          </a:xfrm>
          <a:prstGeom prst="roundRect">
            <a:avLst>
              <a:gd name="adj" fmla="val 27762940"/>
            </a:avLst>
          </a:prstGeom>
          <a:solidFill>
            <a:srgbClr val="FFB39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597" y="1215509"/>
            <a:ext cx="148114" cy="1481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93990" y="1564005"/>
            <a:ext cx="1463873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Job Title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493990" y="1812846"/>
            <a:ext cx="8156019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50+ unique roles</a:t>
            </a:r>
            <a:endParaRPr lang="en-US" sz="850" dirty="0"/>
          </a:p>
        </p:txBody>
      </p:sp>
      <p:sp>
        <p:nvSpPr>
          <p:cNvPr id="9" name="Text 5"/>
          <p:cNvSpPr/>
          <p:nvPr/>
        </p:nvSpPr>
        <p:spPr>
          <a:xfrm>
            <a:off x="493990" y="2054304"/>
            <a:ext cx="8156019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Scientist, Software Engineer, Product Manager, etc.</a:t>
            </a:r>
            <a:endParaRPr lang="en-US" sz="850" dirty="0"/>
          </a:p>
        </p:txBody>
      </p:sp>
      <p:sp>
        <p:nvSpPr>
          <p:cNvPr id="10" name="Shape 6"/>
          <p:cNvSpPr/>
          <p:nvPr/>
        </p:nvSpPr>
        <p:spPr>
          <a:xfrm>
            <a:off x="384215" y="2449473"/>
            <a:ext cx="8375571" cy="1324570"/>
          </a:xfrm>
          <a:prstGeom prst="roundRect">
            <a:avLst>
              <a:gd name="adj" fmla="val 1243"/>
            </a:avLst>
          </a:prstGeom>
          <a:solidFill>
            <a:srgbClr val="4D1529"/>
          </a:solidFill>
          <a:ln/>
        </p:spPr>
      </p:sp>
      <p:sp>
        <p:nvSpPr>
          <p:cNvPr id="11" name="Shape 7"/>
          <p:cNvSpPr/>
          <p:nvPr/>
        </p:nvSpPr>
        <p:spPr>
          <a:xfrm>
            <a:off x="493990" y="2559248"/>
            <a:ext cx="329327" cy="329327"/>
          </a:xfrm>
          <a:prstGeom prst="roundRect">
            <a:avLst>
              <a:gd name="adj" fmla="val 27762940"/>
            </a:avLst>
          </a:prstGeom>
          <a:solidFill>
            <a:srgbClr val="FFB39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597" y="2649855"/>
            <a:ext cx="148114" cy="14811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93990" y="2998351"/>
            <a:ext cx="1463873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Experience</a:t>
            </a:r>
            <a:endParaRPr lang="en-US" sz="1150" dirty="0"/>
          </a:p>
        </p:txBody>
      </p:sp>
      <p:sp>
        <p:nvSpPr>
          <p:cNvPr id="14" name="Text 9"/>
          <p:cNvSpPr/>
          <p:nvPr/>
        </p:nvSpPr>
        <p:spPr>
          <a:xfrm>
            <a:off x="493990" y="3247192"/>
            <a:ext cx="8156019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0-20+ years</a:t>
            </a:r>
            <a:endParaRPr lang="en-US" sz="850" dirty="0"/>
          </a:p>
        </p:txBody>
      </p:sp>
      <p:sp>
        <p:nvSpPr>
          <p:cNvPr id="15" name="Text 10"/>
          <p:cNvSpPr/>
          <p:nvPr/>
        </p:nvSpPr>
        <p:spPr>
          <a:xfrm>
            <a:off x="493990" y="3488650"/>
            <a:ext cx="8156019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Entry to executive levels</a:t>
            </a:r>
            <a:endParaRPr lang="en-US" sz="850" dirty="0"/>
          </a:p>
        </p:txBody>
      </p:sp>
      <p:sp>
        <p:nvSpPr>
          <p:cNvPr id="16" name="Shape 11"/>
          <p:cNvSpPr/>
          <p:nvPr/>
        </p:nvSpPr>
        <p:spPr>
          <a:xfrm>
            <a:off x="384215" y="3883819"/>
            <a:ext cx="8375571" cy="1324570"/>
          </a:xfrm>
          <a:prstGeom prst="roundRect">
            <a:avLst>
              <a:gd name="adj" fmla="val 1243"/>
            </a:avLst>
          </a:prstGeom>
          <a:solidFill>
            <a:srgbClr val="4D1529"/>
          </a:solidFill>
          <a:ln/>
        </p:spPr>
      </p:sp>
      <p:sp>
        <p:nvSpPr>
          <p:cNvPr id="17" name="Shape 12"/>
          <p:cNvSpPr/>
          <p:nvPr/>
        </p:nvSpPr>
        <p:spPr>
          <a:xfrm>
            <a:off x="493990" y="3993594"/>
            <a:ext cx="329327" cy="329327"/>
          </a:xfrm>
          <a:prstGeom prst="roundRect">
            <a:avLst>
              <a:gd name="adj" fmla="val 27762940"/>
            </a:avLst>
          </a:prstGeom>
          <a:solidFill>
            <a:srgbClr val="FFB393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597" y="4084201"/>
            <a:ext cx="148114" cy="14811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93990" y="4432697"/>
            <a:ext cx="1463873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Education</a:t>
            </a:r>
            <a:endParaRPr lang="en-US" sz="1150" dirty="0"/>
          </a:p>
        </p:txBody>
      </p:sp>
      <p:sp>
        <p:nvSpPr>
          <p:cNvPr id="20" name="Text 14"/>
          <p:cNvSpPr/>
          <p:nvPr/>
        </p:nvSpPr>
        <p:spPr>
          <a:xfrm>
            <a:off x="493990" y="4681538"/>
            <a:ext cx="8156019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Bachelor's to PhD</a:t>
            </a:r>
            <a:endParaRPr lang="en-US" sz="850" dirty="0"/>
          </a:p>
        </p:txBody>
      </p:sp>
      <p:sp>
        <p:nvSpPr>
          <p:cNvPr id="21" name="Text 15"/>
          <p:cNvSpPr/>
          <p:nvPr/>
        </p:nvSpPr>
        <p:spPr>
          <a:xfrm>
            <a:off x="493990" y="4922996"/>
            <a:ext cx="8156019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Various fields of study</a:t>
            </a:r>
            <a:endParaRPr lang="en-US" sz="850" dirty="0"/>
          </a:p>
        </p:txBody>
      </p:sp>
      <p:sp>
        <p:nvSpPr>
          <p:cNvPr id="22" name="Shape 16"/>
          <p:cNvSpPr/>
          <p:nvPr/>
        </p:nvSpPr>
        <p:spPr>
          <a:xfrm>
            <a:off x="384215" y="5318165"/>
            <a:ext cx="8375571" cy="1324570"/>
          </a:xfrm>
          <a:prstGeom prst="roundRect">
            <a:avLst>
              <a:gd name="adj" fmla="val 1243"/>
            </a:avLst>
          </a:prstGeom>
          <a:solidFill>
            <a:srgbClr val="4D1529"/>
          </a:solidFill>
          <a:ln/>
        </p:spPr>
      </p:sp>
      <p:sp>
        <p:nvSpPr>
          <p:cNvPr id="23" name="Shape 17"/>
          <p:cNvSpPr/>
          <p:nvPr/>
        </p:nvSpPr>
        <p:spPr>
          <a:xfrm>
            <a:off x="493990" y="5427940"/>
            <a:ext cx="329327" cy="329327"/>
          </a:xfrm>
          <a:prstGeom prst="roundRect">
            <a:avLst>
              <a:gd name="adj" fmla="val 27762940"/>
            </a:avLst>
          </a:prstGeom>
          <a:solidFill>
            <a:srgbClr val="FFB393"/>
          </a:solidFill>
          <a:ln/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597" y="5518547"/>
            <a:ext cx="148114" cy="148114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493990" y="5867043"/>
            <a:ext cx="1463873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Location</a:t>
            </a:r>
            <a:endParaRPr lang="en-US" sz="1150" dirty="0"/>
          </a:p>
        </p:txBody>
      </p:sp>
      <p:sp>
        <p:nvSpPr>
          <p:cNvPr id="26" name="Text 19"/>
          <p:cNvSpPr/>
          <p:nvPr/>
        </p:nvSpPr>
        <p:spPr>
          <a:xfrm>
            <a:off x="493990" y="6115883"/>
            <a:ext cx="8156019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100+ cities</a:t>
            </a:r>
            <a:endParaRPr lang="en-US" sz="850" dirty="0"/>
          </a:p>
        </p:txBody>
      </p:sp>
      <p:sp>
        <p:nvSpPr>
          <p:cNvPr id="27" name="Text 20"/>
          <p:cNvSpPr/>
          <p:nvPr/>
        </p:nvSpPr>
        <p:spPr>
          <a:xfrm>
            <a:off x="493990" y="6357342"/>
            <a:ext cx="8156019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Major tech hubs worldwide</a:t>
            </a:r>
            <a:endParaRPr lang="en-US" sz="850" dirty="0"/>
          </a:p>
        </p:txBody>
      </p:sp>
      <p:sp>
        <p:nvSpPr>
          <p:cNvPr id="28" name="Text 21"/>
          <p:cNvSpPr/>
          <p:nvPr/>
        </p:nvSpPr>
        <p:spPr>
          <a:xfrm>
            <a:off x="384215" y="6821091"/>
            <a:ext cx="270033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10K+</a:t>
            </a:r>
            <a:endParaRPr lang="en-US" sz="2850" dirty="0"/>
          </a:p>
        </p:txBody>
      </p:sp>
      <p:sp>
        <p:nvSpPr>
          <p:cNvPr id="29" name="Text 22"/>
          <p:cNvSpPr/>
          <p:nvPr/>
        </p:nvSpPr>
        <p:spPr>
          <a:xfrm>
            <a:off x="1002387" y="7320558"/>
            <a:ext cx="1463873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Total Records</a:t>
            </a:r>
            <a:endParaRPr lang="en-US" sz="1150" dirty="0"/>
          </a:p>
        </p:txBody>
      </p:sp>
      <p:sp>
        <p:nvSpPr>
          <p:cNvPr id="30" name="Text 23"/>
          <p:cNvSpPr/>
          <p:nvPr/>
        </p:nvSpPr>
        <p:spPr>
          <a:xfrm>
            <a:off x="384215" y="7569398"/>
            <a:ext cx="2700338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Comprehensive dataset for training</a:t>
            </a:r>
            <a:endParaRPr lang="en-US" sz="850" dirty="0"/>
          </a:p>
        </p:txBody>
      </p:sp>
      <p:sp>
        <p:nvSpPr>
          <p:cNvPr id="31" name="Text 24"/>
          <p:cNvSpPr/>
          <p:nvPr/>
        </p:nvSpPr>
        <p:spPr>
          <a:xfrm>
            <a:off x="3221712" y="6821091"/>
            <a:ext cx="2700457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8</a:t>
            </a:r>
            <a:endParaRPr lang="en-US" sz="2850" dirty="0"/>
          </a:p>
        </p:txBody>
      </p:sp>
      <p:sp>
        <p:nvSpPr>
          <p:cNvPr id="32" name="Text 25"/>
          <p:cNvSpPr/>
          <p:nvPr/>
        </p:nvSpPr>
        <p:spPr>
          <a:xfrm>
            <a:off x="3840004" y="7320558"/>
            <a:ext cx="1463873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Features</a:t>
            </a:r>
            <a:endParaRPr lang="en-US" sz="1150" dirty="0"/>
          </a:p>
        </p:txBody>
      </p:sp>
      <p:sp>
        <p:nvSpPr>
          <p:cNvPr id="33" name="Text 26"/>
          <p:cNvSpPr/>
          <p:nvPr/>
        </p:nvSpPr>
        <p:spPr>
          <a:xfrm>
            <a:off x="3221712" y="7569398"/>
            <a:ext cx="2700457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Multiple predictive variables</a:t>
            </a:r>
            <a:endParaRPr lang="en-US" sz="850" dirty="0"/>
          </a:p>
        </p:txBody>
      </p:sp>
      <p:sp>
        <p:nvSpPr>
          <p:cNvPr id="34" name="Text 27"/>
          <p:cNvSpPr/>
          <p:nvPr/>
        </p:nvSpPr>
        <p:spPr>
          <a:xfrm>
            <a:off x="6059329" y="6821091"/>
            <a:ext cx="270033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850" dirty="0"/>
          </a:p>
        </p:txBody>
      </p:sp>
      <p:sp>
        <p:nvSpPr>
          <p:cNvPr id="35" name="Text 28"/>
          <p:cNvSpPr/>
          <p:nvPr/>
        </p:nvSpPr>
        <p:spPr>
          <a:xfrm>
            <a:off x="6677501" y="7320558"/>
            <a:ext cx="1463873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Years Span</a:t>
            </a:r>
            <a:endParaRPr lang="en-US" sz="1150" dirty="0"/>
          </a:p>
        </p:txBody>
      </p:sp>
      <p:sp>
        <p:nvSpPr>
          <p:cNvPr id="36" name="Text 29"/>
          <p:cNvSpPr/>
          <p:nvPr/>
        </p:nvSpPr>
        <p:spPr>
          <a:xfrm>
            <a:off x="6059329" y="7569398"/>
            <a:ext cx="2700338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Recent salary trends</a:t>
            </a:r>
            <a:endParaRPr lang="en-US" sz="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420" y="544830"/>
            <a:ext cx="10919579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Exploratory Data Analysis and Key Insights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1725335"/>
            <a:ext cx="7752755" cy="43414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37188" y="1700570"/>
            <a:ext cx="3170158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Salary Correlations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8937188" y="2294930"/>
            <a:ext cx="5007293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Strong positive:</a:t>
            </a: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Experience years, education level, location (tech hubs)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8937188" y="3107055"/>
            <a:ext cx="5007293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Moderate:</a:t>
            </a: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Company size, industry sector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937188" y="3602236"/>
            <a:ext cx="5007293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Weak:</a:t>
            </a: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Gender (concerning), age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260939" y="6534482"/>
            <a:ext cx="14280251" cy="1725335"/>
          </a:xfrm>
          <a:prstGeom prst="roundRect">
            <a:avLst>
              <a:gd name="adj" fmla="val 7196"/>
            </a:avLst>
          </a:prstGeom>
          <a:solidFill>
            <a:srgbClr val="5C2438"/>
          </a:solidFill>
          <a:ln w="22860">
            <a:solidFill>
              <a:srgbClr val="FFB393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82980" y="6692861"/>
            <a:ext cx="3180874" cy="370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Experience Matters Most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982980" y="7182564"/>
            <a:ext cx="3771900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10+ years experience = 2.5x entry-level salary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5463540" y="6733580"/>
            <a:ext cx="2641878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5463540" y="7182564"/>
            <a:ext cx="3771900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9944100" y="6733580"/>
            <a:ext cx="2641878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9944100" y="7182564"/>
            <a:ext cx="4597090" cy="854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BF67464-255F-5A9B-5664-877580EF2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5" y="1324094"/>
            <a:ext cx="8295191" cy="49675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C149B0-A789-95FD-AEA6-B21188B6F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39" y="1324094"/>
            <a:ext cx="8505449" cy="51290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8383" y="313015"/>
            <a:ext cx="6519982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Feature Engineering and Data Preprocessing</a:t>
            </a:r>
            <a:endParaRPr lang="en-US" sz="2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83" y="919996"/>
            <a:ext cx="4611172" cy="4552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2207" y="1489115"/>
            <a:ext cx="1517571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Cleaning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512207" y="1747004"/>
            <a:ext cx="4383524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Handled missing values (3.2%)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512207" y="1997273"/>
            <a:ext cx="4383524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Removed outliers &amp; duplicates</a:t>
            </a:r>
            <a:endParaRPr lang="en-US" sz="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555" y="919996"/>
            <a:ext cx="4611172" cy="45529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23378" y="1489115"/>
            <a:ext cx="1517571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Encoding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5123378" y="1747004"/>
            <a:ext cx="4383524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One-hot encoding for job titles</a:t>
            </a:r>
            <a:endParaRPr lang="en-US" sz="850" dirty="0"/>
          </a:p>
        </p:txBody>
      </p:sp>
      <p:sp>
        <p:nvSpPr>
          <p:cNvPr id="10" name="Text 6"/>
          <p:cNvSpPr/>
          <p:nvPr/>
        </p:nvSpPr>
        <p:spPr>
          <a:xfrm>
            <a:off x="5123378" y="1997273"/>
            <a:ext cx="4383524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Label encoding for education</a:t>
            </a:r>
            <a:endParaRPr lang="en-US" sz="8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726" y="919996"/>
            <a:ext cx="4611172" cy="45529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34550" y="1489115"/>
            <a:ext cx="1517571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Normalization</a:t>
            </a:r>
            <a:endParaRPr lang="en-US" sz="1150" dirty="0"/>
          </a:p>
        </p:txBody>
      </p:sp>
      <p:sp>
        <p:nvSpPr>
          <p:cNvPr id="13" name="Text 8"/>
          <p:cNvSpPr/>
          <p:nvPr/>
        </p:nvSpPr>
        <p:spPr>
          <a:xfrm>
            <a:off x="9734550" y="1747004"/>
            <a:ext cx="4383524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StandardScaler for numeric features</a:t>
            </a:r>
            <a:endParaRPr lang="en-US" sz="850" dirty="0"/>
          </a:p>
        </p:txBody>
      </p:sp>
      <p:sp>
        <p:nvSpPr>
          <p:cNvPr id="14" name="Text 9"/>
          <p:cNvSpPr/>
          <p:nvPr/>
        </p:nvSpPr>
        <p:spPr>
          <a:xfrm>
            <a:off x="9734550" y="1997273"/>
            <a:ext cx="4383524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Balanced feature importance</a:t>
            </a:r>
            <a:endParaRPr lang="en-US" sz="850" dirty="0"/>
          </a:p>
        </p:txBody>
      </p:sp>
      <p:sp>
        <p:nvSpPr>
          <p:cNvPr id="15" name="Text 10"/>
          <p:cNvSpPr/>
          <p:nvPr/>
        </p:nvSpPr>
        <p:spPr>
          <a:xfrm>
            <a:off x="398383" y="2534960"/>
            <a:ext cx="1912144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New Features Created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398383" y="2876431"/>
            <a:ext cx="6777990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Years per Education:</a:t>
            </a: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Experience relative to degree level</a:t>
            </a:r>
            <a:endParaRPr lang="en-US" sz="850" dirty="0"/>
          </a:p>
        </p:txBody>
      </p:sp>
      <p:sp>
        <p:nvSpPr>
          <p:cNvPr id="17" name="Text 12"/>
          <p:cNvSpPr/>
          <p:nvPr/>
        </p:nvSpPr>
        <p:spPr>
          <a:xfrm>
            <a:off x="398383" y="3098244"/>
            <a:ext cx="6777990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Location Cost Index:</a:t>
            </a: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Regional salary adjustments</a:t>
            </a:r>
            <a:endParaRPr lang="en-US" sz="850" dirty="0"/>
          </a:p>
        </p:txBody>
      </p:sp>
      <p:sp>
        <p:nvSpPr>
          <p:cNvPr id="18" name="Text 13"/>
          <p:cNvSpPr/>
          <p:nvPr/>
        </p:nvSpPr>
        <p:spPr>
          <a:xfrm>
            <a:off x="398383" y="3320058"/>
            <a:ext cx="6777990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Seniority Score:</a:t>
            </a: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Combined experience + education metric</a:t>
            </a:r>
            <a:endParaRPr lang="en-US" sz="850" dirty="0"/>
          </a:p>
        </p:txBody>
      </p:sp>
      <p:sp>
        <p:nvSpPr>
          <p:cNvPr id="19" name="Text 14"/>
          <p:cNvSpPr/>
          <p:nvPr/>
        </p:nvSpPr>
        <p:spPr>
          <a:xfrm>
            <a:off x="398383" y="3541871"/>
            <a:ext cx="6777990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Role Category:</a:t>
            </a:r>
            <a:r>
              <a:rPr lang="en-US" sz="8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Grouped similar job functions</a:t>
            </a:r>
            <a:endParaRPr lang="en-US" sz="8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410" y="2367082"/>
            <a:ext cx="6777990" cy="6777990"/>
          </a:xfrm>
          <a:prstGeom prst="rect">
            <a:avLst/>
          </a:prstGeom>
        </p:spPr>
      </p:pic>
      <p:sp>
        <p:nvSpPr>
          <p:cNvPr id="21" name="Shape 15"/>
          <p:cNvSpPr/>
          <p:nvPr/>
        </p:nvSpPr>
        <p:spPr>
          <a:xfrm>
            <a:off x="398383" y="9583102"/>
            <a:ext cx="13833634" cy="483632"/>
          </a:xfrm>
          <a:prstGeom prst="roundRect">
            <a:avLst>
              <a:gd name="adj" fmla="val 3530"/>
            </a:avLst>
          </a:prstGeom>
          <a:solidFill>
            <a:srgbClr val="4D1700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207" y="9747647"/>
            <a:ext cx="142280" cy="11382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8310" y="9725382"/>
            <a:ext cx="13349883" cy="182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Train-Test Split:</a:t>
            </a:r>
            <a:r>
              <a:rPr lang="en-US" sz="8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80% training, 20% testing • Stratified sampling to preserve salary distribution</a:t>
            </a:r>
            <a:endParaRPr lang="en-US" sz="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020842"/>
            <a:ext cx="10878622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Model Selection and Training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243006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Linear Regression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9260" y="2915245"/>
            <a:ext cx="419885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Baseline model • Simple &amp; interpretable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5215652" y="243006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15652" y="2915245"/>
            <a:ext cx="4198977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Ensemble method • Handles non-linearity well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9682163" y="243006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XGBoost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82163" y="2915245"/>
            <a:ext cx="4198977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Advanced boosting • Best performance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164296" y="5182432"/>
            <a:ext cx="12057441" cy="684847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10" name="Shape 8"/>
          <p:cNvSpPr/>
          <p:nvPr/>
        </p:nvSpPr>
        <p:spPr>
          <a:xfrm>
            <a:off x="3950018" y="4882634"/>
            <a:ext cx="30480" cy="642223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11" name="Shape 9"/>
          <p:cNvSpPr/>
          <p:nvPr/>
        </p:nvSpPr>
        <p:spPr>
          <a:xfrm>
            <a:off x="3724394" y="5283994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2" name="Text 10"/>
          <p:cNvSpPr/>
          <p:nvPr/>
        </p:nvSpPr>
        <p:spPr>
          <a:xfrm>
            <a:off x="3793986" y="5310783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2282190" y="3840956"/>
            <a:ext cx="3366254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Hyperparameter Tuning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3335" y="4326136"/>
            <a:ext cx="6003965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Grid search with 5-fold cross-validation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299841" y="5524857"/>
            <a:ext cx="30480" cy="642223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16" name="Shape 14"/>
          <p:cNvSpPr/>
          <p:nvPr/>
        </p:nvSpPr>
        <p:spPr>
          <a:xfrm>
            <a:off x="7074218" y="5283994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7" name="Text 15"/>
          <p:cNvSpPr/>
          <p:nvPr/>
        </p:nvSpPr>
        <p:spPr>
          <a:xfrm>
            <a:off x="7143810" y="5310783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2004246" y="6381155"/>
            <a:ext cx="6738157" cy="39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Feature Selection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468352" y="6866334"/>
            <a:ext cx="9848772" cy="481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Recursive feature elimination (RFE)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10649783" y="4882634"/>
            <a:ext cx="30480" cy="642223"/>
          </a:xfrm>
          <a:prstGeom prst="roundRect">
            <a:avLst>
              <a:gd name="adj" fmla="val 105366"/>
            </a:avLst>
          </a:prstGeom>
          <a:solidFill>
            <a:srgbClr val="662E42"/>
          </a:solidFill>
          <a:ln/>
        </p:spPr>
      </p:sp>
      <p:sp>
        <p:nvSpPr>
          <p:cNvPr id="21" name="Shape 19"/>
          <p:cNvSpPr/>
          <p:nvPr/>
        </p:nvSpPr>
        <p:spPr>
          <a:xfrm>
            <a:off x="10424160" y="5283994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22" name="Text 20"/>
          <p:cNvSpPr/>
          <p:nvPr/>
        </p:nvSpPr>
        <p:spPr>
          <a:xfrm>
            <a:off x="10493752" y="5310783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9237702" y="3840956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Model Validation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7662982" y="4326136"/>
            <a:ext cx="6004084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K-fold CV to prevent overfitting</a:t>
            </a:r>
            <a:endParaRPr lang="en-US" sz="165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0394C34-E4A9-8F45-A776-280B2C346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459" y="6167081"/>
            <a:ext cx="5145941" cy="20215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446" y="558284"/>
            <a:ext cx="9537621" cy="676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Performance Evaluation and Metrics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10446" y="1640919"/>
            <a:ext cx="4267795" cy="1637467"/>
          </a:xfrm>
          <a:prstGeom prst="roundRect">
            <a:avLst>
              <a:gd name="adj" fmla="val 1860"/>
            </a:avLst>
          </a:prstGeom>
          <a:solidFill>
            <a:srgbClr val="FFB393"/>
          </a:solidFill>
          <a:ln/>
        </p:spPr>
      </p:sp>
      <p:sp>
        <p:nvSpPr>
          <p:cNvPr id="4" name="Text 2"/>
          <p:cNvSpPr/>
          <p:nvPr/>
        </p:nvSpPr>
        <p:spPr>
          <a:xfrm>
            <a:off x="913448" y="1843921"/>
            <a:ext cx="2706767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R² Score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913448" y="2303978"/>
            <a:ext cx="386179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Measures explained variance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13448" y="2750582"/>
            <a:ext cx="386179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Higher = better fit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181243" y="1640919"/>
            <a:ext cx="4267795" cy="1637467"/>
          </a:xfrm>
          <a:prstGeom prst="roundRect">
            <a:avLst>
              <a:gd name="adj" fmla="val 1860"/>
            </a:avLst>
          </a:prstGeom>
          <a:solidFill>
            <a:srgbClr val="421424"/>
          </a:solidFill>
          <a:ln/>
        </p:spPr>
      </p:sp>
      <p:sp>
        <p:nvSpPr>
          <p:cNvPr id="8" name="Text 6"/>
          <p:cNvSpPr/>
          <p:nvPr/>
        </p:nvSpPr>
        <p:spPr>
          <a:xfrm>
            <a:off x="5384244" y="1843921"/>
            <a:ext cx="2706767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RMSE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5384244" y="2303978"/>
            <a:ext cx="386179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Root Mean Squared Error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384244" y="2750582"/>
            <a:ext cx="386179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Average prediction error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9652040" y="1640919"/>
            <a:ext cx="4267795" cy="1637467"/>
          </a:xfrm>
          <a:prstGeom prst="roundRect">
            <a:avLst>
              <a:gd name="adj" fmla="val 1860"/>
            </a:avLst>
          </a:prstGeom>
          <a:solidFill>
            <a:srgbClr val="FFB393"/>
          </a:solidFill>
          <a:ln/>
        </p:spPr>
      </p:sp>
      <p:sp>
        <p:nvSpPr>
          <p:cNvPr id="12" name="Text 10"/>
          <p:cNvSpPr/>
          <p:nvPr/>
        </p:nvSpPr>
        <p:spPr>
          <a:xfrm>
            <a:off x="9855041" y="1843921"/>
            <a:ext cx="2706767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MAE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9855041" y="2303978"/>
            <a:ext cx="386179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Mean Absolute Error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9855041" y="2750582"/>
            <a:ext cx="386179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Robust to outliers</a:t>
            </a:r>
            <a:endParaRPr lang="en-US" sz="15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854" y="4547115"/>
            <a:ext cx="7042309" cy="4137102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825190" y="3709749"/>
            <a:ext cx="10678629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Why These Metrics?</a:t>
            </a:r>
            <a:endParaRPr lang="en-US" sz="2550" dirty="0"/>
          </a:p>
        </p:txBody>
      </p:sp>
      <p:sp>
        <p:nvSpPr>
          <p:cNvPr id="17" name="Text 14"/>
          <p:cNvSpPr/>
          <p:nvPr/>
        </p:nvSpPr>
        <p:spPr>
          <a:xfrm>
            <a:off x="703067" y="4038811"/>
            <a:ext cx="5671780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R² shows how well features explain salary variance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684537" y="4363613"/>
            <a:ext cx="5671780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RMSE penalizes large errors heavily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669780" y="4661271"/>
            <a:ext cx="5671780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MAE gives intuitive dollar-amount errors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655" y="384572"/>
            <a:ext cx="6464618" cy="4577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Results and Model Accuracy Analysis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480655" y="1048345"/>
            <a:ext cx="5054322" cy="631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91% Accuracy</a:t>
            </a:r>
            <a:endParaRPr lang="en-US" sz="3950" dirty="0"/>
          </a:p>
        </p:txBody>
      </p:sp>
      <p:sp>
        <p:nvSpPr>
          <p:cNvPr id="4" name="Text 2"/>
          <p:cNvSpPr/>
          <p:nvPr/>
        </p:nvSpPr>
        <p:spPr>
          <a:xfrm>
            <a:off x="480655" y="1886069"/>
            <a:ext cx="13669089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XGBoost achieved highest R² score with minimal overfitting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1856899" y="3152894"/>
            <a:ext cx="1689259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91%</a:t>
            </a:r>
            <a:endParaRPr lang="en-US" sz="2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18" y="2294573"/>
            <a:ext cx="2060138" cy="206013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786057" y="4526280"/>
            <a:ext cx="1831181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Model Accuracy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480655" y="4837509"/>
            <a:ext cx="4441984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XGBoost R² on test set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6470452" y="3152894"/>
            <a:ext cx="1689259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$8.5K</a:t>
            </a:r>
            <a:endParaRPr lang="en-US" sz="27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071" y="2294573"/>
            <a:ext cx="2060138" cy="206013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399609" y="4526280"/>
            <a:ext cx="1831181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Average Error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5094208" y="4837509"/>
            <a:ext cx="4441984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Mean Absolute Error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11084004" y="3152894"/>
            <a:ext cx="1689259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95%</a:t>
            </a:r>
            <a:endParaRPr lang="en-US" sz="27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8624" y="2294573"/>
            <a:ext cx="2060138" cy="206013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1013162" y="4526280"/>
            <a:ext cx="1831181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Within Range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9707761" y="4837509"/>
            <a:ext cx="4441984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Predictions ±$15K actual</a:t>
            </a:r>
            <a:endParaRPr lang="en-US" sz="1050" dirty="0"/>
          </a:p>
        </p:txBody>
      </p:sp>
      <p:sp>
        <p:nvSpPr>
          <p:cNvPr id="17" name="Shape 12"/>
          <p:cNvSpPr/>
          <p:nvPr/>
        </p:nvSpPr>
        <p:spPr>
          <a:xfrm>
            <a:off x="480655" y="5211723"/>
            <a:ext cx="6765846" cy="1248013"/>
          </a:xfrm>
          <a:prstGeom prst="roundRect">
            <a:avLst>
              <a:gd name="adj" fmla="val 1651"/>
            </a:avLst>
          </a:prstGeom>
          <a:solidFill>
            <a:srgbClr val="5C2438"/>
          </a:solidFill>
          <a:ln w="15240">
            <a:solidFill>
              <a:srgbClr val="662E42"/>
            </a:solidFill>
            <a:prstDash val="solid"/>
          </a:ln>
        </p:spPr>
      </p:sp>
      <p:sp>
        <p:nvSpPr>
          <p:cNvPr id="18" name="Shape 13"/>
          <p:cNvSpPr/>
          <p:nvPr/>
        </p:nvSpPr>
        <p:spPr>
          <a:xfrm>
            <a:off x="495895" y="5226963"/>
            <a:ext cx="6735366" cy="411956"/>
          </a:xfrm>
          <a:prstGeom prst="roundRect">
            <a:avLst>
              <a:gd name="adj" fmla="val 562"/>
            </a:avLst>
          </a:prstGeom>
          <a:solidFill>
            <a:srgbClr val="4D1529"/>
          </a:solidFill>
          <a:ln/>
        </p:spPr>
      </p:sp>
      <p:sp>
        <p:nvSpPr>
          <p:cNvPr id="19" name="Text 14"/>
          <p:cNvSpPr/>
          <p:nvPr/>
        </p:nvSpPr>
        <p:spPr>
          <a:xfrm>
            <a:off x="3760589" y="5304234"/>
            <a:ext cx="205978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633174" y="5776198"/>
            <a:ext cx="1831181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Experience Years</a:t>
            </a:r>
            <a:endParaRPr lang="en-US" sz="1400" dirty="0"/>
          </a:p>
        </p:txBody>
      </p:sp>
      <p:sp>
        <p:nvSpPr>
          <p:cNvPr id="21" name="Text 16"/>
          <p:cNvSpPr/>
          <p:nvPr/>
        </p:nvSpPr>
        <p:spPr>
          <a:xfrm>
            <a:off x="633174" y="6087428"/>
            <a:ext cx="6460808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Most influential feature (38% importance)</a:t>
            </a:r>
            <a:endParaRPr lang="en-US" sz="1050" dirty="0"/>
          </a:p>
        </p:txBody>
      </p:sp>
      <p:sp>
        <p:nvSpPr>
          <p:cNvPr id="22" name="Shape 17"/>
          <p:cNvSpPr/>
          <p:nvPr/>
        </p:nvSpPr>
        <p:spPr>
          <a:xfrm>
            <a:off x="7383780" y="5211723"/>
            <a:ext cx="6765965" cy="1248013"/>
          </a:xfrm>
          <a:prstGeom prst="roundRect">
            <a:avLst>
              <a:gd name="adj" fmla="val 1651"/>
            </a:avLst>
          </a:prstGeom>
          <a:solidFill>
            <a:srgbClr val="5C2438"/>
          </a:solidFill>
          <a:ln w="15240">
            <a:solidFill>
              <a:srgbClr val="662E42"/>
            </a:solidFill>
            <a:prstDash val="solid"/>
          </a:ln>
        </p:spPr>
      </p:sp>
      <p:sp>
        <p:nvSpPr>
          <p:cNvPr id="23" name="Shape 18"/>
          <p:cNvSpPr/>
          <p:nvPr/>
        </p:nvSpPr>
        <p:spPr>
          <a:xfrm>
            <a:off x="7399020" y="5226963"/>
            <a:ext cx="6735485" cy="411956"/>
          </a:xfrm>
          <a:prstGeom prst="roundRect">
            <a:avLst>
              <a:gd name="adj" fmla="val 562"/>
            </a:avLst>
          </a:prstGeom>
          <a:solidFill>
            <a:srgbClr val="4D1529"/>
          </a:solidFill>
          <a:ln/>
        </p:spPr>
      </p:sp>
      <p:sp>
        <p:nvSpPr>
          <p:cNvPr id="24" name="Text 19"/>
          <p:cNvSpPr/>
          <p:nvPr/>
        </p:nvSpPr>
        <p:spPr>
          <a:xfrm>
            <a:off x="10663714" y="5304234"/>
            <a:ext cx="205978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7536299" y="5776198"/>
            <a:ext cx="1831181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Job Title</a:t>
            </a:r>
            <a:endParaRPr lang="en-US" sz="1400" dirty="0"/>
          </a:p>
        </p:txBody>
      </p:sp>
      <p:sp>
        <p:nvSpPr>
          <p:cNvPr id="26" name="Text 21"/>
          <p:cNvSpPr/>
          <p:nvPr/>
        </p:nvSpPr>
        <p:spPr>
          <a:xfrm>
            <a:off x="7536299" y="6087428"/>
            <a:ext cx="6460927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Second highest impact (27% importance)</a:t>
            </a:r>
            <a:endParaRPr lang="en-US" sz="1050" dirty="0"/>
          </a:p>
        </p:txBody>
      </p:sp>
      <p:sp>
        <p:nvSpPr>
          <p:cNvPr id="27" name="Shape 22"/>
          <p:cNvSpPr/>
          <p:nvPr/>
        </p:nvSpPr>
        <p:spPr>
          <a:xfrm>
            <a:off x="480655" y="6597015"/>
            <a:ext cx="6765846" cy="1248013"/>
          </a:xfrm>
          <a:prstGeom prst="roundRect">
            <a:avLst>
              <a:gd name="adj" fmla="val 1651"/>
            </a:avLst>
          </a:prstGeom>
          <a:solidFill>
            <a:srgbClr val="5C2438"/>
          </a:solidFill>
          <a:ln w="15240">
            <a:solidFill>
              <a:srgbClr val="662E42"/>
            </a:solidFill>
            <a:prstDash val="solid"/>
          </a:ln>
        </p:spPr>
      </p:sp>
      <p:sp>
        <p:nvSpPr>
          <p:cNvPr id="28" name="Shape 23"/>
          <p:cNvSpPr/>
          <p:nvPr/>
        </p:nvSpPr>
        <p:spPr>
          <a:xfrm>
            <a:off x="495895" y="6612255"/>
            <a:ext cx="6735366" cy="411956"/>
          </a:xfrm>
          <a:prstGeom prst="roundRect">
            <a:avLst>
              <a:gd name="adj" fmla="val 562"/>
            </a:avLst>
          </a:prstGeom>
          <a:solidFill>
            <a:srgbClr val="4D1529"/>
          </a:solidFill>
          <a:ln/>
        </p:spPr>
      </p:sp>
      <p:sp>
        <p:nvSpPr>
          <p:cNvPr id="29" name="Text 24"/>
          <p:cNvSpPr/>
          <p:nvPr/>
        </p:nvSpPr>
        <p:spPr>
          <a:xfrm>
            <a:off x="3760589" y="6689527"/>
            <a:ext cx="205978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1600" dirty="0"/>
          </a:p>
        </p:txBody>
      </p:sp>
      <p:sp>
        <p:nvSpPr>
          <p:cNvPr id="30" name="Text 25"/>
          <p:cNvSpPr/>
          <p:nvPr/>
        </p:nvSpPr>
        <p:spPr>
          <a:xfrm>
            <a:off x="633174" y="7161490"/>
            <a:ext cx="1831181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Location</a:t>
            </a:r>
            <a:endParaRPr lang="en-US" sz="1400" dirty="0"/>
          </a:p>
        </p:txBody>
      </p:sp>
      <p:sp>
        <p:nvSpPr>
          <p:cNvPr id="31" name="Text 26"/>
          <p:cNvSpPr/>
          <p:nvPr/>
        </p:nvSpPr>
        <p:spPr>
          <a:xfrm>
            <a:off x="633174" y="7472720"/>
            <a:ext cx="6460808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Geographic premium (18% importance)</a:t>
            </a:r>
            <a:endParaRPr lang="en-US" sz="1050" dirty="0"/>
          </a:p>
        </p:txBody>
      </p:sp>
      <p:sp>
        <p:nvSpPr>
          <p:cNvPr id="32" name="Shape 27"/>
          <p:cNvSpPr/>
          <p:nvPr/>
        </p:nvSpPr>
        <p:spPr>
          <a:xfrm>
            <a:off x="7383780" y="6597015"/>
            <a:ext cx="7135108" cy="1566148"/>
          </a:xfrm>
          <a:prstGeom prst="roundRect">
            <a:avLst>
              <a:gd name="adj" fmla="val 1651"/>
            </a:avLst>
          </a:prstGeom>
          <a:solidFill>
            <a:srgbClr val="5C2438"/>
          </a:solidFill>
          <a:ln w="15240">
            <a:solidFill>
              <a:srgbClr val="662E42"/>
            </a:solidFill>
            <a:prstDash val="solid"/>
          </a:ln>
        </p:spPr>
      </p:sp>
      <p:sp>
        <p:nvSpPr>
          <p:cNvPr id="33" name="Shape 28"/>
          <p:cNvSpPr/>
          <p:nvPr/>
        </p:nvSpPr>
        <p:spPr>
          <a:xfrm>
            <a:off x="7399020" y="6612255"/>
            <a:ext cx="6735485" cy="411956"/>
          </a:xfrm>
          <a:prstGeom prst="roundRect">
            <a:avLst>
              <a:gd name="adj" fmla="val 562"/>
            </a:avLst>
          </a:prstGeom>
          <a:solidFill>
            <a:srgbClr val="4D1529"/>
          </a:solidFill>
          <a:ln/>
        </p:spPr>
      </p:sp>
      <p:sp>
        <p:nvSpPr>
          <p:cNvPr id="34" name="Text 29"/>
          <p:cNvSpPr/>
          <p:nvPr/>
        </p:nvSpPr>
        <p:spPr>
          <a:xfrm>
            <a:off x="10663714" y="6689527"/>
            <a:ext cx="205978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</a:t>
            </a:r>
            <a:endParaRPr lang="en-US" sz="1600" dirty="0"/>
          </a:p>
        </p:txBody>
      </p:sp>
      <p:sp>
        <p:nvSpPr>
          <p:cNvPr id="35" name="Text 30"/>
          <p:cNvSpPr/>
          <p:nvPr/>
        </p:nvSpPr>
        <p:spPr>
          <a:xfrm>
            <a:off x="7536299" y="7161490"/>
            <a:ext cx="1831181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Education Level</a:t>
            </a:r>
            <a:endParaRPr lang="en-US" sz="1400" dirty="0"/>
          </a:p>
        </p:txBody>
      </p:sp>
      <p:sp>
        <p:nvSpPr>
          <p:cNvPr id="36" name="Text 31"/>
          <p:cNvSpPr/>
          <p:nvPr/>
        </p:nvSpPr>
        <p:spPr>
          <a:xfrm>
            <a:off x="7536299" y="7472720"/>
            <a:ext cx="6460927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Foundation factor (12% importance)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3751" y="380047"/>
            <a:ext cx="684561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Challenges Faced and Lessons Learned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483751" y="1186339"/>
            <a:ext cx="2211705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Key Challenges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483751" y="1618298"/>
            <a:ext cx="310991" cy="310991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5" name="Text 3"/>
          <p:cNvSpPr/>
          <p:nvPr/>
        </p:nvSpPr>
        <p:spPr>
          <a:xfrm>
            <a:off x="932974" y="1665803"/>
            <a:ext cx="184308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Imbalanced Data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932974" y="2034421"/>
            <a:ext cx="6213634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Senior roles underrepresented • Used SMOTE sampling</a:t>
            </a:r>
            <a:endParaRPr lang="en-US" sz="1050" dirty="0"/>
          </a:p>
        </p:txBody>
      </p:sp>
      <p:sp>
        <p:nvSpPr>
          <p:cNvPr id="7" name="Shape 5"/>
          <p:cNvSpPr/>
          <p:nvPr/>
        </p:nvSpPr>
        <p:spPr>
          <a:xfrm>
            <a:off x="483751" y="2531983"/>
            <a:ext cx="310991" cy="310991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8" name="Text 6"/>
          <p:cNvSpPr/>
          <p:nvPr/>
        </p:nvSpPr>
        <p:spPr>
          <a:xfrm>
            <a:off x="932974" y="2579489"/>
            <a:ext cx="184308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High Cardinality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932974" y="2948107"/>
            <a:ext cx="6213634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100+ job titles • Created role categories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483751" y="3445669"/>
            <a:ext cx="310991" cy="310991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1" name="Text 9"/>
          <p:cNvSpPr/>
          <p:nvPr/>
        </p:nvSpPr>
        <p:spPr>
          <a:xfrm>
            <a:off x="932974" y="3493175"/>
            <a:ext cx="184308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Multicollinearity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932974" y="3861792"/>
            <a:ext cx="6213634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Experience + age correlated • Feature selection helped</a:t>
            </a:r>
            <a:endParaRPr lang="en-US" sz="10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413" y="1203603"/>
            <a:ext cx="7138987" cy="6973848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483751" y="8177451"/>
            <a:ext cx="4462105" cy="1031915"/>
          </a:xfrm>
          <a:prstGeom prst="roundRect">
            <a:avLst>
              <a:gd name="adj" fmla="val 32150"/>
            </a:avLst>
          </a:prstGeom>
          <a:solidFill>
            <a:srgbClr val="FFB393"/>
          </a:solidFill>
          <a:ln/>
        </p:spPr>
      </p:sp>
      <p:sp>
        <p:nvSpPr>
          <p:cNvPr id="15" name="Text 12"/>
          <p:cNvSpPr/>
          <p:nvPr/>
        </p:nvSpPr>
        <p:spPr>
          <a:xfrm>
            <a:off x="621983" y="8315682"/>
            <a:ext cx="233350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💡 Data Quality &gt; Quantity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21983" y="8628936"/>
            <a:ext cx="4185642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Cleaning and preprocessing took 40% of project time but dramatically improved results</a:t>
            </a:r>
            <a:endParaRPr lang="en-US" sz="1050" dirty="0"/>
          </a:p>
        </p:txBody>
      </p:sp>
      <p:sp>
        <p:nvSpPr>
          <p:cNvPr id="17" name="Shape 14"/>
          <p:cNvSpPr/>
          <p:nvPr/>
        </p:nvSpPr>
        <p:spPr>
          <a:xfrm>
            <a:off x="5084088" y="8177451"/>
            <a:ext cx="4462105" cy="1031915"/>
          </a:xfrm>
          <a:prstGeom prst="roundRect">
            <a:avLst>
              <a:gd name="adj" fmla="val 32150"/>
            </a:avLst>
          </a:prstGeom>
          <a:solidFill>
            <a:srgbClr val="421424"/>
          </a:solidFill>
          <a:ln/>
        </p:spPr>
      </p:sp>
      <p:sp>
        <p:nvSpPr>
          <p:cNvPr id="18" name="Text 15"/>
          <p:cNvSpPr/>
          <p:nvPr/>
        </p:nvSpPr>
        <p:spPr>
          <a:xfrm>
            <a:off x="5222319" y="8315682"/>
            <a:ext cx="184308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💡</a:t>
            </a:r>
            <a:r>
              <a:rPr lang="en-US" sz="1450" b="1" dirty="0">
                <a:solidFill>
                  <a:srgbClr val="FFFFFF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 Start Simple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5222319" y="8628936"/>
            <a:ext cx="4185642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Linear regression baseline helped understand relationships before complex models</a:t>
            </a:r>
            <a:endParaRPr lang="en-US" sz="1050" dirty="0"/>
          </a:p>
        </p:txBody>
      </p:sp>
      <p:sp>
        <p:nvSpPr>
          <p:cNvPr id="20" name="Shape 17"/>
          <p:cNvSpPr/>
          <p:nvPr/>
        </p:nvSpPr>
        <p:spPr>
          <a:xfrm>
            <a:off x="9684425" y="8177451"/>
            <a:ext cx="4462105" cy="1031915"/>
          </a:xfrm>
          <a:prstGeom prst="roundRect">
            <a:avLst>
              <a:gd name="adj" fmla="val 32150"/>
            </a:avLst>
          </a:prstGeom>
          <a:solidFill>
            <a:srgbClr val="FFB393"/>
          </a:solidFill>
          <a:ln/>
        </p:spPr>
      </p:sp>
      <p:sp>
        <p:nvSpPr>
          <p:cNvPr id="21" name="Text 18"/>
          <p:cNvSpPr/>
          <p:nvPr/>
        </p:nvSpPr>
        <p:spPr>
          <a:xfrm>
            <a:off x="9822656" y="8315682"/>
            <a:ext cx="199370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💡 Domain Knowledge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9822656" y="8628936"/>
            <a:ext cx="4185642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Understanding job market dynamics improved feature engineering decisions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619</Words>
  <Application>Microsoft Office PowerPoint</Application>
  <PresentationFormat>Custom</PresentationFormat>
  <Paragraphs>155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Brygada 1918 Bold</vt:lpstr>
      <vt:lpstr>Arial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ASUS</dc:creator>
  <cp:lastModifiedBy>rahul6262318ghosh@gmail.com</cp:lastModifiedBy>
  <cp:revision>3</cp:revision>
  <dcterms:created xsi:type="dcterms:W3CDTF">2025-11-12T06:16:28Z</dcterms:created>
  <dcterms:modified xsi:type="dcterms:W3CDTF">2025-11-13T09:12:18Z</dcterms:modified>
</cp:coreProperties>
</file>